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3" y="1122363"/>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6" y="4168708"/>
            <a:ext cx="9144000" cy="1655762"/>
          </a:xfrm>
        </p:spPr>
        <p:txBody>
          <a:bodyPr/>
          <a:lstStyle/>
          <a:p>
            <a:r>
              <a:rPr lang="en-US" dirty="0" smtClean="0">
                <a:solidFill>
                  <a:schemeClr val="accent6">
                    <a:lumMod val="75000"/>
                  </a:schemeClr>
                </a:solidFill>
              </a:rPr>
              <a:t>Facilities </a:t>
            </a:r>
            <a:r>
              <a:rPr lang="en-US" dirty="0">
                <a:solidFill>
                  <a:schemeClr val="accent6">
                    <a:lumMod val="75000"/>
                  </a:schemeClr>
                </a:solidFill>
              </a:rPr>
              <a:t>and </a:t>
            </a:r>
            <a:r>
              <a:rPr lang="en-US" dirty="0" smtClean="0">
                <a:solidFill>
                  <a:schemeClr val="accent6">
                    <a:lumMod val="75000"/>
                  </a:schemeClr>
                </a:solidFill>
              </a:rPr>
              <a:t>Safety Report </a:t>
            </a:r>
          </a:p>
          <a:p>
            <a:r>
              <a:rPr lang="en-US" dirty="0" smtClean="0">
                <a:solidFill>
                  <a:schemeClr val="accent6">
                    <a:lumMod val="75000"/>
                  </a:schemeClr>
                </a:solidFill>
              </a:rPr>
              <a:t>For May 2016 </a:t>
            </a:r>
            <a:endParaRPr lang="en-US"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666" y="96387"/>
            <a:ext cx="11727957" cy="3224729"/>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700" b="1" u="sng" dirty="0" smtClean="0">
                <a:latin typeface="Calibri" panose="020F0502020204030204" pitchFamily="34" charset="0"/>
                <a:ea typeface="Calibri" panose="020F0502020204030204" pitchFamily="34" charset="0"/>
                <a:cs typeface="Times New Roman" panose="02020603050405020304" pitchFamily="18" charset="0"/>
              </a:rPr>
              <a:t>Water Sampling </a:t>
            </a:r>
            <a:r>
              <a:rPr lang="en-US" sz="1700" b="1" u="sng" dirty="0" smtClean="0">
                <a:latin typeface="Calibri" panose="020F0502020204030204" pitchFamily="34" charset="0"/>
                <a:ea typeface="Calibri" panose="020F0502020204030204" pitchFamily="34" charset="0"/>
                <a:cs typeface="Times New Roman" panose="02020603050405020304" pitchFamily="18" charset="0"/>
              </a:rPr>
              <a:t>Results </a:t>
            </a: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700" dirty="0" smtClean="0">
                <a:latin typeface="Calibri" panose="020F0502020204030204" pitchFamily="34" charset="0"/>
                <a:ea typeface="Calibri" panose="020F0502020204030204" pitchFamily="34" charset="0"/>
                <a:cs typeface="Times New Roman" panose="02020603050405020304" pitchFamily="18" charset="0"/>
              </a:rPr>
              <a:t>Preliminary water samples were sent to BSK labs (formerly Addie labs</a:t>
            </a:r>
            <a:r>
              <a:rPr lang="en-US" sz="1700" dirty="0" smtClean="0">
                <a:latin typeface="Calibri" panose="020F0502020204030204" pitchFamily="34" charset="0"/>
                <a:ea typeface="Calibri" panose="020F0502020204030204" pitchFamily="34" charset="0"/>
                <a:cs typeface="Times New Roman" panose="02020603050405020304" pitchFamily="18" charset="0"/>
              </a:rPr>
              <a:t>), </a:t>
            </a:r>
            <a:r>
              <a:rPr lang="en-US" sz="1700" dirty="0" smtClean="0">
                <a:latin typeface="Calibri" panose="020F0502020204030204" pitchFamily="34" charset="0"/>
                <a:ea typeface="Calibri" panose="020F0502020204030204" pitchFamily="34" charset="0"/>
                <a:cs typeface="Times New Roman" panose="02020603050405020304" pitchFamily="18" charset="0"/>
              </a:rPr>
              <a:t>drawn at strategic </a:t>
            </a:r>
            <a:r>
              <a:rPr lang="en-US" sz="1700" dirty="0">
                <a:latin typeface="Calibri" panose="020F0502020204030204" pitchFamily="34" charset="0"/>
                <a:ea typeface="Calibri" panose="020F0502020204030204" pitchFamily="34" charset="0"/>
                <a:cs typeface="Times New Roman" panose="02020603050405020304" pitchFamily="18" charset="0"/>
              </a:rPr>
              <a:t>locations throughout the </a:t>
            </a:r>
            <a:r>
              <a:rPr lang="en-US" sz="1700" dirty="0" smtClean="0">
                <a:latin typeface="Calibri" panose="020F0502020204030204" pitchFamily="34" charset="0"/>
                <a:ea typeface="Calibri" panose="020F0502020204030204" pitchFamily="34" charset="0"/>
                <a:cs typeface="Times New Roman" panose="02020603050405020304" pitchFamily="18" charset="0"/>
              </a:rPr>
              <a:t>schools, </a:t>
            </a:r>
            <a:r>
              <a:rPr lang="en-US" sz="1700" dirty="0">
                <a:latin typeface="Calibri" panose="020F0502020204030204" pitchFamily="34" charset="0"/>
                <a:ea typeface="Calibri" panose="020F0502020204030204" pitchFamily="34" charset="0"/>
                <a:cs typeface="Times New Roman" panose="02020603050405020304" pitchFamily="18" charset="0"/>
              </a:rPr>
              <a:t>based on the physical arrangement of the piping systems.  Samples were drawn in accordance with the Washington State </a:t>
            </a:r>
            <a:r>
              <a:rPr lang="en-US" sz="1700" dirty="0" smtClean="0">
                <a:latin typeface="Calibri" panose="020F0502020204030204" pitchFamily="34" charset="0"/>
                <a:ea typeface="Calibri" panose="020F0502020204030204" pitchFamily="34" charset="0"/>
                <a:cs typeface="Times New Roman" panose="02020603050405020304" pitchFamily="18" charset="0"/>
              </a:rPr>
              <a:t>Department of health publication #331-261 (testing for lead in school water drinking systems).  Only one sample had any detectable lead at 2.9 ppb (.0029ppm). This is an order of magnitude below the action level for lead (20ppb).  As a proactive step we also had the samples analyzed for copper, as well as </a:t>
            </a:r>
            <a:r>
              <a:rPr lang="en-US" sz="1700" dirty="0" smtClean="0">
                <a:latin typeface="Calibri" panose="020F0502020204030204" pitchFamily="34" charset="0"/>
                <a:ea typeface="Calibri" panose="020F0502020204030204" pitchFamily="34" charset="0"/>
                <a:cs typeface="Times New Roman" panose="02020603050405020304" pitchFamily="18" charset="0"/>
              </a:rPr>
              <a:t>lead. This </a:t>
            </a:r>
            <a:r>
              <a:rPr lang="en-US" sz="1700" dirty="0" smtClean="0">
                <a:latin typeface="Calibri" panose="020F0502020204030204" pitchFamily="34" charset="0"/>
                <a:ea typeface="Calibri" panose="020F0502020204030204" pitchFamily="34" charset="0"/>
                <a:cs typeface="Times New Roman" panose="02020603050405020304" pitchFamily="18" charset="0"/>
              </a:rPr>
              <a:t>will be a requirement in July of 2017 (WAC 246-366A-135). All samples (excluding 2 ) had some level of copper ranging from .086 ppm up to the action level of 1.3 ppm. All testing at this time is </a:t>
            </a:r>
            <a:r>
              <a:rPr lang="en-US" sz="1700" dirty="0" smtClean="0">
                <a:latin typeface="Calibri" panose="020F0502020204030204" pitchFamily="34" charset="0"/>
                <a:ea typeface="Calibri" panose="020F0502020204030204" pitchFamily="34" charset="0"/>
                <a:cs typeface="Times New Roman" panose="02020603050405020304" pitchFamily="18" charset="0"/>
              </a:rPr>
              <a:t>voluntary, </a:t>
            </a:r>
            <a:r>
              <a:rPr lang="en-US" sz="1700" dirty="0" smtClean="0">
                <a:latin typeface="Calibri" panose="020F0502020204030204" pitchFamily="34" charset="0"/>
                <a:ea typeface="Calibri" panose="020F0502020204030204" pitchFamily="34" charset="0"/>
                <a:cs typeface="Times New Roman" panose="02020603050405020304" pitchFamily="18" charset="0"/>
              </a:rPr>
              <a:t>but will be </a:t>
            </a:r>
            <a:r>
              <a:rPr lang="en-US" sz="1700" dirty="0">
                <a:latin typeface="Calibri" panose="020F0502020204030204" pitchFamily="34" charset="0"/>
                <a:ea typeface="Calibri" panose="020F0502020204030204" pitchFamily="34" charset="0"/>
                <a:cs typeface="Times New Roman" panose="02020603050405020304" pitchFamily="18" charset="0"/>
              </a:rPr>
              <a:t>mandatory </a:t>
            </a:r>
            <a:r>
              <a:rPr lang="en-US" sz="1700" dirty="0" smtClean="0">
                <a:latin typeface="Calibri" panose="020F0502020204030204" pitchFamily="34" charset="0"/>
                <a:ea typeface="Calibri" panose="020F0502020204030204" pitchFamily="34" charset="0"/>
                <a:cs typeface="Times New Roman" panose="02020603050405020304" pitchFamily="18" charset="0"/>
              </a:rPr>
              <a:t>next year.  Additional </a:t>
            </a:r>
            <a:r>
              <a:rPr lang="en-US" sz="1700" dirty="0">
                <a:latin typeface="Calibri" panose="020F0502020204030204" pitchFamily="34" charset="0"/>
                <a:ea typeface="Calibri" panose="020F0502020204030204" pitchFamily="34" charset="0"/>
                <a:cs typeface="Times New Roman" panose="02020603050405020304" pitchFamily="18" charset="0"/>
              </a:rPr>
              <a:t>samples will be drawn over the next two months to further shore up our preliminary results</a:t>
            </a:r>
            <a:r>
              <a:rPr lang="en-US" sz="1700" dirty="0" smtClean="0">
                <a:latin typeface="Calibri" panose="020F0502020204030204" pitchFamily="34" charset="0"/>
                <a:ea typeface="Calibri" panose="020F0502020204030204" pitchFamily="34" charset="0"/>
                <a:cs typeface="Times New Roman" panose="02020603050405020304" pitchFamily="18" charset="0"/>
              </a:rPr>
              <a:t>.</a:t>
            </a:r>
            <a:endParaRPr lang="en-US" sz="1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190644" y="3632027"/>
            <a:ext cx="4239725" cy="2551841"/>
          </a:xfrm>
          <a:prstGeom prst="rect">
            <a:avLst/>
          </a:prstGeom>
        </p:spPr>
      </p:pic>
      <p:sp>
        <p:nvSpPr>
          <p:cNvPr id="6" name="TextBox 5"/>
          <p:cNvSpPr txBox="1"/>
          <p:nvPr/>
        </p:nvSpPr>
        <p:spPr>
          <a:xfrm>
            <a:off x="326666" y="3450997"/>
            <a:ext cx="5520341" cy="2917722"/>
          </a:xfrm>
          <a:prstGeom prst="rect">
            <a:avLst/>
          </a:prstGeom>
          <a:noFill/>
        </p:spPr>
        <p:txBody>
          <a:bodyPr wrap="square" rtlCol="0">
            <a:spAutoFit/>
          </a:bodyPr>
          <a:lstStyle/>
          <a:p>
            <a:pPr>
              <a:lnSpc>
                <a:spcPct val="115000"/>
              </a:lnSpc>
            </a:pPr>
            <a:r>
              <a:rPr lang="en-US" b="1" u="sng" dirty="0">
                <a:latin typeface="Calibri" panose="020F0502020204030204" pitchFamily="34" charset="0"/>
                <a:ea typeface="Calibri" panose="020F0502020204030204" pitchFamily="34" charset="0"/>
                <a:cs typeface="Times New Roman" panose="02020603050405020304" pitchFamily="18" charset="0"/>
              </a:rPr>
              <a:t>Mezzanine Roof WMS </a:t>
            </a: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The mezzanine roof is </a:t>
            </a:r>
            <a:r>
              <a:rPr lang="en-US" dirty="0" smtClean="0">
                <a:latin typeface="Calibri" panose="020F0502020204030204" pitchFamily="34" charset="0"/>
                <a:ea typeface="Calibri" panose="020F0502020204030204" pitchFamily="34" charset="0"/>
                <a:cs typeface="Times New Roman" panose="02020603050405020304" pitchFamily="18" charset="0"/>
              </a:rPr>
              <a:t>complete, </a:t>
            </a:r>
            <a:r>
              <a:rPr lang="en-US" dirty="0">
                <a:latin typeface="Calibri" panose="020F0502020204030204" pitchFamily="34" charset="0"/>
                <a:ea typeface="Calibri" panose="020F0502020204030204" pitchFamily="34" charset="0"/>
                <a:cs typeface="Times New Roman" panose="02020603050405020304" pitchFamily="18" charset="0"/>
              </a:rPr>
              <a:t>with the exception of one area that will require replacement of three purlins. Each purlin is approximately 15 feet long. There were 9 areas found that required </a:t>
            </a:r>
            <a:r>
              <a:rPr lang="en-US" dirty="0" smtClean="0">
                <a:latin typeface="Calibri" panose="020F0502020204030204" pitchFamily="34" charset="0"/>
                <a:ea typeface="Calibri" panose="020F0502020204030204" pitchFamily="34" charset="0"/>
                <a:cs typeface="Times New Roman" panose="02020603050405020304" pitchFamily="18" charset="0"/>
              </a:rPr>
              <a:t>substantial repair </a:t>
            </a:r>
            <a:r>
              <a:rPr lang="en-US" dirty="0">
                <a:latin typeface="Calibri" panose="020F0502020204030204" pitchFamily="34" charset="0"/>
                <a:ea typeface="Calibri" panose="020F0502020204030204" pitchFamily="34" charset="0"/>
                <a:cs typeface="Times New Roman" panose="02020603050405020304" pitchFamily="18" charset="0"/>
              </a:rPr>
              <a:t>that included “</a:t>
            </a:r>
            <a:r>
              <a:rPr lang="en-US" dirty="0" smtClean="0">
                <a:latin typeface="Calibri" panose="020F0502020204030204" pitchFamily="34" charset="0"/>
                <a:ea typeface="Calibri" panose="020F0502020204030204" pitchFamily="34" charset="0"/>
                <a:cs typeface="Times New Roman" panose="02020603050405020304" pitchFamily="18" charset="0"/>
              </a:rPr>
              <a:t>sandwiching” </a:t>
            </a:r>
            <a:r>
              <a:rPr lang="en-US" dirty="0">
                <a:latin typeface="Calibri" panose="020F0502020204030204" pitchFamily="34" charset="0"/>
                <a:ea typeface="Calibri" panose="020F0502020204030204" pitchFamily="34" charset="0"/>
                <a:cs typeface="Times New Roman" panose="02020603050405020304" pitchFamily="18" charset="0"/>
              </a:rPr>
              <a:t>the existing purlins </a:t>
            </a:r>
            <a:r>
              <a:rPr lang="en-US" dirty="0" smtClean="0">
                <a:latin typeface="Calibri" panose="020F0502020204030204" pitchFamily="34" charset="0"/>
                <a:ea typeface="Calibri" panose="020F0502020204030204" pitchFamily="34" charset="0"/>
                <a:cs typeface="Times New Roman" panose="02020603050405020304" pitchFamily="18" charset="0"/>
              </a:rPr>
              <a:t>to </a:t>
            </a:r>
            <a:r>
              <a:rPr lang="en-US" dirty="0">
                <a:latin typeface="Calibri" panose="020F0502020204030204" pitchFamily="34" charset="0"/>
                <a:ea typeface="Calibri" panose="020F0502020204030204" pitchFamily="34" charset="0"/>
                <a:cs typeface="Times New Roman" panose="02020603050405020304" pitchFamily="18" charset="0"/>
              </a:rPr>
              <a:t>provide a suitable anchor for the new decking. This last </a:t>
            </a:r>
            <a:r>
              <a:rPr lang="en-US" dirty="0" smtClean="0">
                <a:latin typeface="Calibri" panose="020F0502020204030204" pitchFamily="34" charset="0"/>
                <a:ea typeface="Calibri" panose="020F0502020204030204" pitchFamily="34" charset="0"/>
                <a:cs typeface="Times New Roman" panose="02020603050405020304" pitchFamily="18" charset="0"/>
              </a:rPr>
              <a:t>area </a:t>
            </a:r>
            <a:r>
              <a:rPr lang="en-US" dirty="0">
                <a:latin typeface="Calibri" panose="020F0502020204030204" pitchFamily="34" charset="0"/>
                <a:ea typeface="Calibri" panose="020F0502020204030204" pitchFamily="34" charset="0"/>
                <a:cs typeface="Times New Roman" panose="02020603050405020304" pitchFamily="18" charset="0"/>
              </a:rPr>
              <a:t>is significantly damaged and </a:t>
            </a:r>
            <a:r>
              <a:rPr lang="en-US" dirty="0" smtClean="0">
                <a:latin typeface="Calibri" panose="020F0502020204030204" pitchFamily="34" charset="0"/>
                <a:ea typeface="Calibri" panose="020F0502020204030204" pitchFamily="34" charset="0"/>
                <a:cs typeface="Times New Roman" panose="02020603050405020304" pitchFamily="18" charset="0"/>
              </a:rPr>
              <a:t>warranted engineering assessments.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extBox 6"/>
          <p:cNvSpPr txBox="1"/>
          <p:nvPr/>
        </p:nvSpPr>
        <p:spPr>
          <a:xfrm>
            <a:off x="5984583" y="6183868"/>
            <a:ext cx="4949580" cy="369332"/>
          </a:xfrm>
          <a:prstGeom prst="rect">
            <a:avLst/>
          </a:prstGeom>
          <a:noFill/>
        </p:spPr>
        <p:txBody>
          <a:bodyPr wrap="square" rtlCol="0">
            <a:spAutoFit/>
          </a:bodyPr>
          <a:lstStyle/>
          <a:p>
            <a:r>
              <a:rPr lang="en-US" dirty="0" smtClean="0"/>
              <a:t>DAMAGED PURLINS ATTACHED TO ROOF TRUSSES  </a:t>
            </a:r>
            <a:endParaRPr lang="en-US" dirty="0"/>
          </a:p>
        </p:txBody>
      </p:sp>
    </p:spTree>
    <p:extLst>
      <p:ext uri="{BB962C8B-B14F-4D97-AF65-F5344CB8AC3E}">
        <p14:creationId xmlns:p14="http://schemas.microsoft.com/office/powerpoint/2010/main" val="323768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6217" y="431338"/>
            <a:ext cx="5714125" cy="2554545"/>
          </a:xfrm>
          <a:prstGeom prst="rect">
            <a:avLst/>
          </a:prstGeom>
          <a:noFill/>
        </p:spPr>
        <p:txBody>
          <a:bodyPr wrap="square" rtlCol="0">
            <a:spAutoFit/>
          </a:bodyPr>
          <a:lstStyle/>
          <a:p>
            <a:r>
              <a:rPr lang="en-US" b="1" u="sng" dirty="0" smtClean="0"/>
              <a:t>Electric Cost </a:t>
            </a:r>
          </a:p>
          <a:p>
            <a:endParaRPr lang="en-US" dirty="0" smtClean="0"/>
          </a:p>
          <a:p>
            <a:r>
              <a:rPr lang="en-US" dirty="0" smtClean="0"/>
              <a:t>Although it looks like power </a:t>
            </a:r>
            <a:r>
              <a:rPr lang="en-US" dirty="0" smtClean="0"/>
              <a:t>cost </a:t>
            </a:r>
            <a:r>
              <a:rPr lang="en-US" dirty="0" smtClean="0"/>
              <a:t>has gone up for the High School and the Middle School campuses, the exact opposite is true. There were 28 billing days in April and 31 billing days in May. Cost for WMS averaged $235/day in April and $213/day in May. High School </a:t>
            </a:r>
            <a:r>
              <a:rPr lang="en-US" dirty="0" smtClean="0"/>
              <a:t>costs </a:t>
            </a:r>
            <a:r>
              <a:rPr lang="en-US" dirty="0" smtClean="0"/>
              <a:t>were essentially flat at $334/day in April and $333/day in May.      </a:t>
            </a:r>
          </a:p>
          <a:p>
            <a:endParaRPr lang="en-US" sz="1600" dirty="0"/>
          </a:p>
        </p:txBody>
      </p:sp>
      <p:pic>
        <p:nvPicPr>
          <p:cNvPr id="2" name="Picture 1"/>
          <p:cNvPicPr>
            <a:picLocks noChangeAspect="1"/>
          </p:cNvPicPr>
          <p:nvPr/>
        </p:nvPicPr>
        <p:blipFill>
          <a:blip r:embed="rId2"/>
          <a:stretch>
            <a:fillRect/>
          </a:stretch>
        </p:blipFill>
        <p:spPr>
          <a:xfrm>
            <a:off x="6705600" y="359985"/>
            <a:ext cx="5113665" cy="3080598"/>
          </a:xfrm>
          <a:prstGeom prst="rect">
            <a:avLst/>
          </a:prstGeom>
        </p:spPr>
      </p:pic>
      <p:pic>
        <p:nvPicPr>
          <p:cNvPr id="7" name="Picture 6"/>
          <p:cNvPicPr>
            <a:picLocks noChangeAspect="1"/>
          </p:cNvPicPr>
          <p:nvPr/>
        </p:nvPicPr>
        <p:blipFill>
          <a:blip r:embed="rId3"/>
          <a:stretch>
            <a:fillRect/>
          </a:stretch>
        </p:blipFill>
        <p:spPr>
          <a:xfrm>
            <a:off x="6705600" y="3627073"/>
            <a:ext cx="5113665" cy="3036884"/>
          </a:xfrm>
          <a:prstGeom prst="rect">
            <a:avLst/>
          </a:prstGeom>
        </p:spPr>
      </p:pic>
      <p:pic>
        <p:nvPicPr>
          <p:cNvPr id="11" name="Picture 10"/>
          <p:cNvPicPr>
            <a:picLocks noChangeAspect="1"/>
          </p:cNvPicPr>
          <p:nvPr/>
        </p:nvPicPr>
        <p:blipFill>
          <a:blip r:embed="rId4"/>
          <a:stretch>
            <a:fillRect/>
          </a:stretch>
        </p:blipFill>
        <p:spPr>
          <a:xfrm>
            <a:off x="1097281" y="3627073"/>
            <a:ext cx="5033062" cy="3036884"/>
          </a:xfrm>
          <a:prstGeom prst="rect">
            <a:avLst/>
          </a:prstGeom>
        </p:spPr>
      </p:pic>
    </p:spTree>
    <p:extLst>
      <p:ext uri="{BB962C8B-B14F-4D97-AF65-F5344CB8AC3E}">
        <p14:creationId xmlns:p14="http://schemas.microsoft.com/office/powerpoint/2010/main" val="395593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783764" y="646331"/>
            <a:ext cx="10615756" cy="6863417"/>
          </a:xfrm>
          <a:prstGeom prst="rect">
            <a:avLst/>
          </a:prstGeom>
          <a:noFill/>
        </p:spPr>
        <p:txBody>
          <a:bodyPr wrap="square" rtlCol="0">
            <a:spAutoFit/>
          </a:bodyPr>
          <a:lstStyle/>
          <a:p>
            <a:endParaRPr lang="en-US" sz="2000" dirty="0"/>
          </a:p>
          <a:p>
            <a:r>
              <a:rPr lang="en-US" sz="2000" b="1" u="sng" dirty="0" smtClean="0"/>
              <a:t>Accidents for the </a:t>
            </a:r>
            <a:r>
              <a:rPr lang="en-US" sz="2000" b="1" u="sng" dirty="0" smtClean="0"/>
              <a:t>Month </a:t>
            </a:r>
            <a:endParaRPr lang="en-US" sz="2000" b="1" u="sng" dirty="0" smtClean="0"/>
          </a:p>
          <a:p>
            <a:pPr marL="285750" indent="-285750">
              <a:buFont typeface="Arial" panose="020B0604020202020204" pitchFamily="34" charset="0"/>
              <a:buChar char="•"/>
            </a:pPr>
            <a:r>
              <a:rPr lang="en-US" sz="2000" dirty="0" smtClean="0"/>
              <a:t>There were a total of 21 injuries in the month of </a:t>
            </a:r>
            <a:r>
              <a:rPr lang="en-US" sz="2000" dirty="0" smtClean="0"/>
              <a:t>May; </a:t>
            </a:r>
            <a:r>
              <a:rPr lang="en-US" sz="2000" dirty="0" smtClean="0"/>
              <a:t>11 students and 10 staff </a:t>
            </a:r>
            <a:r>
              <a:rPr lang="en-US" sz="2000" dirty="0" smtClean="0"/>
              <a:t>members.</a:t>
            </a:r>
            <a:endParaRPr lang="en-US" sz="2000" dirty="0" smtClean="0"/>
          </a:p>
          <a:p>
            <a:pPr marL="285750" indent="-285750">
              <a:buFont typeface="Arial" panose="020B0604020202020204" pitchFamily="34" charset="0"/>
              <a:buChar char="•"/>
            </a:pPr>
            <a:r>
              <a:rPr lang="en-US" sz="2000" dirty="0" smtClean="0"/>
              <a:t>There was an alarming uptick in accidents related to students behavior at the Woodland Primary School in the month of May . This included 7 incidents related to students responding violently to direction from IA’s and teachers.  I have asked for some time with </a:t>
            </a:r>
            <a:r>
              <a:rPr lang="en-US" sz="2000" dirty="0" smtClean="0"/>
              <a:t>Ingrid </a:t>
            </a:r>
            <a:r>
              <a:rPr lang="en-US" sz="2000" dirty="0" smtClean="0"/>
              <a:t>and some of her key </a:t>
            </a:r>
            <a:r>
              <a:rPr lang="en-US" sz="2000" dirty="0" smtClean="0"/>
              <a:t>staff, </a:t>
            </a:r>
            <a:r>
              <a:rPr lang="en-US" sz="2000" dirty="0" smtClean="0"/>
              <a:t>to find ways to better protect our employees from harms way…more to follow on this topic.  </a:t>
            </a:r>
          </a:p>
          <a:p>
            <a:endParaRPr lang="en-US" sz="2000" dirty="0"/>
          </a:p>
          <a:p>
            <a:r>
              <a:rPr lang="en-US" sz="2000" b="1" u="sng" dirty="0" smtClean="0"/>
              <a:t>Staff Accidents/Incidents (10)</a:t>
            </a:r>
          </a:p>
          <a:p>
            <a:pPr marL="342900" indent="-342900">
              <a:buFont typeface="Arial" panose="020B0604020202020204" pitchFamily="34" charset="0"/>
              <a:buChar char="•"/>
            </a:pPr>
            <a:r>
              <a:rPr lang="en-US" sz="2000" dirty="0" smtClean="0"/>
              <a:t>DO – Employee slipped on ADA ramp, contusion to knee and toe. </a:t>
            </a:r>
          </a:p>
          <a:p>
            <a:pPr marL="342900" indent="-342900">
              <a:buFont typeface="Arial" panose="020B0604020202020204" pitchFamily="34" charset="0"/>
              <a:buChar char="•"/>
            </a:pPr>
            <a:r>
              <a:rPr lang="en-US" sz="2000" dirty="0" smtClean="0"/>
              <a:t>WPS - Angry student kicked employees knee, aggravated existing </a:t>
            </a:r>
            <a:r>
              <a:rPr lang="en-US" sz="2000" dirty="0" smtClean="0"/>
              <a:t>injury. </a:t>
            </a:r>
            <a:endParaRPr lang="en-US" sz="2000" dirty="0" smtClean="0"/>
          </a:p>
          <a:p>
            <a:pPr marL="342900" indent="-342900">
              <a:buFont typeface="Arial" panose="020B0604020202020204" pitchFamily="34" charset="0"/>
              <a:buChar char="•"/>
            </a:pPr>
            <a:r>
              <a:rPr lang="en-US" sz="2000" dirty="0" smtClean="0"/>
              <a:t>WPS – Angry student kicked employee, bruising lower </a:t>
            </a:r>
            <a:r>
              <a:rPr lang="en-US" sz="2000" dirty="0" smtClean="0"/>
              <a:t>calf. </a:t>
            </a:r>
            <a:endParaRPr lang="en-US" sz="2000" dirty="0" smtClean="0"/>
          </a:p>
          <a:p>
            <a:pPr marL="342900" indent="-342900">
              <a:buFont typeface="Arial" panose="020B0604020202020204" pitchFamily="34" charset="0"/>
              <a:buChar char="•"/>
            </a:pPr>
            <a:r>
              <a:rPr lang="en-US" sz="2000" dirty="0" smtClean="0"/>
              <a:t>WPS  -Angry student kicked employee, bruising right </a:t>
            </a:r>
            <a:r>
              <a:rPr lang="en-US" sz="2000" dirty="0" smtClean="0"/>
              <a:t>shin. </a:t>
            </a:r>
            <a:endParaRPr lang="en-US" sz="2000" dirty="0" smtClean="0"/>
          </a:p>
          <a:p>
            <a:pPr marL="342900" indent="-342900">
              <a:buFont typeface="Arial" panose="020B0604020202020204" pitchFamily="34" charset="0"/>
              <a:buChar char="•"/>
            </a:pPr>
            <a:r>
              <a:rPr lang="en-US" sz="2000" dirty="0" smtClean="0"/>
              <a:t>WPS – Angry student pinched, clawed left forearm then broke skin on shoulder with </a:t>
            </a:r>
            <a:r>
              <a:rPr lang="en-US" sz="2000" dirty="0" smtClean="0"/>
              <a:t>pencil.</a:t>
            </a:r>
            <a:endParaRPr lang="en-US" sz="2000" dirty="0" smtClean="0"/>
          </a:p>
          <a:p>
            <a:pPr marL="342900" indent="-342900">
              <a:buFont typeface="Arial" panose="020B0604020202020204" pitchFamily="34" charset="0"/>
              <a:buChar char="•"/>
            </a:pPr>
            <a:r>
              <a:rPr lang="en-US" sz="2000" dirty="0" smtClean="0"/>
              <a:t>WPS - Angry student threw container of playdough at the back of employee’s </a:t>
            </a:r>
            <a:r>
              <a:rPr lang="en-US" sz="2000" dirty="0" smtClean="0"/>
              <a:t>head. </a:t>
            </a:r>
            <a:endParaRPr lang="en-US" sz="2000" dirty="0" smtClean="0"/>
          </a:p>
          <a:p>
            <a:pPr marL="342900" indent="-342900">
              <a:buFont typeface="Arial" panose="020B0604020202020204" pitchFamily="34" charset="0"/>
              <a:buChar char="•"/>
            </a:pPr>
            <a:r>
              <a:rPr lang="en-US" sz="2000" dirty="0" smtClean="0"/>
              <a:t>WPS - Angry student bit employee right </a:t>
            </a:r>
            <a:r>
              <a:rPr lang="en-US" sz="2000" dirty="0" smtClean="0"/>
              <a:t>forearm.</a:t>
            </a:r>
            <a:endParaRPr lang="en-US" sz="2000" dirty="0" smtClean="0"/>
          </a:p>
          <a:p>
            <a:pPr marL="342900" indent="-342900">
              <a:buFont typeface="Arial" panose="020B0604020202020204" pitchFamily="34" charset="0"/>
              <a:buChar char="•"/>
            </a:pPr>
            <a:r>
              <a:rPr lang="en-US" sz="2000" dirty="0" smtClean="0"/>
              <a:t>WPS – Angry student bit employee while being escorted to quiet </a:t>
            </a:r>
            <a:r>
              <a:rPr lang="en-US" sz="2000" dirty="0" smtClean="0"/>
              <a:t>room. </a:t>
            </a:r>
            <a:endParaRPr lang="en-US" sz="2000" dirty="0" smtClean="0"/>
          </a:p>
          <a:p>
            <a:pPr marL="342900" indent="-342900">
              <a:buFont typeface="Arial" panose="020B0604020202020204" pitchFamily="34" charset="0"/>
              <a:buChar char="•"/>
            </a:pPr>
            <a:r>
              <a:rPr lang="en-US" sz="2000" dirty="0" smtClean="0"/>
              <a:t>WMS – Employee fell on sidewalk, head injury (no reason sited</a:t>
            </a:r>
            <a:r>
              <a:rPr lang="en-US" sz="2000" dirty="0" smtClean="0"/>
              <a:t>). </a:t>
            </a:r>
            <a:endParaRPr lang="en-US" sz="2000" dirty="0" smtClean="0"/>
          </a:p>
          <a:p>
            <a:pPr marL="342900" indent="-342900">
              <a:buFont typeface="Arial" panose="020B0604020202020204" pitchFamily="34" charset="0"/>
              <a:buChar char="•"/>
            </a:pPr>
            <a:r>
              <a:rPr lang="en-US" sz="2000" dirty="0" smtClean="0"/>
              <a:t>WIS – Employee slipped on lettuce in hallway, knee </a:t>
            </a:r>
            <a:r>
              <a:rPr lang="en-US" sz="2000" dirty="0" smtClean="0"/>
              <a:t>injury.   </a:t>
            </a:r>
            <a:endParaRPr lang="en-US" sz="2000" dirty="0" smtClean="0"/>
          </a:p>
          <a:p>
            <a:endParaRPr lang="en-US" sz="2000" dirty="0"/>
          </a:p>
          <a:p>
            <a:endParaRPr lang="en-US" sz="2000" b="1" u="sng" dirty="0" smtClean="0"/>
          </a:p>
          <a:p>
            <a:endParaRPr lang="en-US" sz="2000" b="1" u="sng" dirty="0"/>
          </a:p>
        </p:txBody>
      </p:sp>
      <p:sp>
        <p:nvSpPr>
          <p:cNvPr id="5" name="TextBox 4"/>
          <p:cNvSpPr txBox="1"/>
          <p:nvPr/>
        </p:nvSpPr>
        <p:spPr>
          <a:xfrm>
            <a:off x="312110" y="0"/>
            <a:ext cx="1651221" cy="646331"/>
          </a:xfrm>
          <a:prstGeom prst="rect">
            <a:avLst/>
          </a:prstGeom>
          <a:noFill/>
        </p:spPr>
        <p:txBody>
          <a:bodyPr wrap="none" rtlCol="0">
            <a:spAutoFit/>
          </a:bodyPr>
          <a:lstStyle/>
          <a:p>
            <a:r>
              <a:rPr lang="en-US" sz="3600" i="1" dirty="0" smtClean="0"/>
              <a:t>SAFETY </a:t>
            </a:r>
            <a:endParaRPr lang="en-US" sz="3600" i="1" dirty="0"/>
          </a:p>
        </p:txBody>
      </p:sp>
    </p:spTree>
    <p:extLst>
      <p:ext uri="{BB962C8B-B14F-4D97-AF65-F5344CB8AC3E}">
        <p14:creationId xmlns:p14="http://schemas.microsoft.com/office/powerpoint/2010/main" val="319331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280" y="536923"/>
            <a:ext cx="9286240" cy="3785652"/>
          </a:xfrm>
          <a:prstGeom prst="rect">
            <a:avLst/>
          </a:prstGeom>
        </p:spPr>
        <p:txBody>
          <a:bodyPr wrap="square">
            <a:spAutoFit/>
          </a:bodyPr>
          <a:lstStyle/>
          <a:p>
            <a:r>
              <a:rPr lang="en-US" sz="2000" b="1" u="sng" dirty="0"/>
              <a:t>Student Accidents (11) </a:t>
            </a:r>
          </a:p>
          <a:p>
            <a:pPr marL="342900" indent="-342900">
              <a:buFont typeface="Arial" panose="020B0604020202020204" pitchFamily="34" charset="0"/>
              <a:buChar char="•"/>
            </a:pPr>
            <a:r>
              <a:rPr lang="en-US" sz="2000" dirty="0"/>
              <a:t>WPS – Student fell off chair hit head, bruise. </a:t>
            </a:r>
          </a:p>
          <a:p>
            <a:pPr marL="342900" indent="-342900">
              <a:buFont typeface="Arial" panose="020B0604020202020204" pitchFamily="34" charset="0"/>
              <a:buChar char="•"/>
            </a:pPr>
            <a:r>
              <a:rPr lang="en-US" sz="2000" dirty="0"/>
              <a:t>WIS –Fell from monkey bar, fractured arm.  </a:t>
            </a:r>
          </a:p>
          <a:p>
            <a:pPr marL="342900" indent="-342900">
              <a:buFont typeface="Arial" panose="020B0604020202020204" pitchFamily="34" charset="0"/>
              <a:buChar char="•"/>
            </a:pPr>
            <a:r>
              <a:rPr lang="en-US" sz="2000" dirty="0"/>
              <a:t>WIS- Fell backwards off chair, hit </a:t>
            </a:r>
            <a:r>
              <a:rPr lang="en-US" sz="2000" dirty="0" smtClean="0"/>
              <a:t>back.</a:t>
            </a:r>
            <a:endParaRPr lang="en-US" sz="2000" dirty="0"/>
          </a:p>
          <a:p>
            <a:pPr marL="342900" indent="-342900">
              <a:buFont typeface="Arial" panose="020B0604020202020204" pitchFamily="34" charset="0"/>
              <a:buChar char="•"/>
            </a:pPr>
            <a:r>
              <a:rPr lang="en-US" sz="2000" dirty="0"/>
              <a:t>WIS- Bench knocked over, hurt </a:t>
            </a:r>
            <a:r>
              <a:rPr lang="en-US" sz="2000" dirty="0" smtClean="0"/>
              <a:t>finger. </a:t>
            </a:r>
            <a:endParaRPr lang="en-US" sz="2000" dirty="0"/>
          </a:p>
          <a:p>
            <a:pPr marL="342900" indent="-342900">
              <a:buFont typeface="Arial" panose="020B0604020202020204" pitchFamily="34" charset="0"/>
              <a:buChar char="•"/>
            </a:pPr>
            <a:r>
              <a:rPr lang="en-US" sz="2000" dirty="0"/>
              <a:t>PIT house- student twisted ankle on </a:t>
            </a:r>
            <a:r>
              <a:rPr lang="en-US" sz="2000" dirty="0" smtClean="0"/>
              <a:t>grass. </a:t>
            </a:r>
            <a:endParaRPr lang="en-US" sz="2000" dirty="0"/>
          </a:p>
          <a:p>
            <a:pPr marL="342900" indent="-342900">
              <a:buFont typeface="Arial" panose="020B0604020202020204" pitchFamily="34" charset="0"/>
              <a:buChar char="•"/>
            </a:pPr>
            <a:r>
              <a:rPr lang="en-US" sz="2000" dirty="0"/>
              <a:t>PIT house – Bee sting, </a:t>
            </a:r>
            <a:r>
              <a:rPr lang="en-US" sz="2000" dirty="0" smtClean="0"/>
              <a:t>hand.</a:t>
            </a:r>
            <a:endParaRPr lang="en-US" sz="2000" dirty="0"/>
          </a:p>
          <a:p>
            <a:pPr marL="342900" indent="-342900">
              <a:buFont typeface="Arial" panose="020B0604020202020204" pitchFamily="34" charset="0"/>
              <a:buChar char="•"/>
            </a:pPr>
            <a:r>
              <a:rPr lang="en-US" sz="2000" dirty="0"/>
              <a:t>WMS –Student hit opening door when rounding the corner, hitting </a:t>
            </a:r>
            <a:r>
              <a:rPr lang="en-US" sz="2000" dirty="0" smtClean="0"/>
              <a:t>nose. </a:t>
            </a:r>
            <a:endParaRPr lang="en-US" sz="2000" dirty="0"/>
          </a:p>
          <a:p>
            <a:pPr marL="342900" indent="-342900">
              <a:buFont typeface="Arial" panose="020B0604020202020204" pitchFamily="34" charset="0"/>
              <a:buChar char="•"/>
            </a:pPr>
            <a:r>
              <a:rPr lang="en-US" sz="2000" dirty="0"/>
              <a:t>WMS – Upset student </a:t>
            </a:r>
            <a:r>
              <a:rPr lang="en-US" sz="2000" dirty="0" smtClean="0"/>
              <a:t>kicked </a:t>
            </a:r>
            <a:r>
              <a:rPr lang="en-US" sz="2000" dirty="0"/>
              <a:t>bleacher, sprained ankle and chipped bone. </a:t>
            </a:r>
          </a:p>
          <a:p>
            <a:pPr marL="342900" indent="-342900">
              <a:buFont typeface="Arial" panose="020B0604020202020204" pitchFamily="34" charset="0"/>
              <a:buChar char="•"/>
            </a:pPr>
            <a:r>
              <a:rPr lang="en-US" sz="2000" dirty="0"/>
              <a:t>WMS – Student rolled ankle at pacer </a:t>
            </a:r>
            <a:r>
              <a:rPr lang="en-US" sz="2000" dirty="0" smtClean="0"/>
              <a:t>test. </a:t>
            </a:r>
            <a:endParaRPr lang="en-US" sz="2000" dirty="0"/>
          </a:p>
          <a:p>
            <a:pPr marL="342900" indent="-342900">
              <a:buFont typeface="Arial" panose="020B0604020202020204" pitchFamily="34" charset="0"/>
              <a:buChar char="•"/>
            </a:pPr>
            <a:r>
              <a:rPr lang="en-US" sz="2000" dirty="0"/>
              <a:t>WHS – </a:t>
            </a:r>
            <a:r>
              <a:rPr lang="en-US" sz="2000" dirty="0" smtClean="0"/>
              <a:t>Student </a:t>
            </a:r>
            <a:r>
              <a:rPr lang="en-US" sz="2000" dirty="0"/>
              <a:t>looked away while other student through medicine ball, finger strain</a:t>
            </a:r>
          </a:p>
          <a:p>
            <a:pPr marL="342900" indent="-342900">
              <a:buFont typeface="Arial" panose="020B0604020202020204" pitchFamily="34" charset="0"/>
              <a:buChar char="•"/>
            </a:pPr>
            <a:r>
              <a:rPr lang="en-US" sz="2000" dirty="0"/>
              <a:t>WHS – </a:t>
            </a:r>
            <a:r>
              <a:rPr lang="en-US" sz="2000" dirty="0" smtClean="0"/>
              <a:t>Student </a:t>
            </a:r>
            <a:r>
              <a:rPr lang="en-US" sz="2000" dirty="0"/>
              <a:t>dropped metal on foot while cleaning shop, bruised </a:t>
            </a:r>
            <a:r>
              <a:rPr lang="en-US" sz="2000" dirty="0" smtClean="0"/>
              <a:t>foot.</a:t>
            </a:r>
            <a:endParaRPr lang="en-US" sz="2000" dirty="0"/>
          </a:p>
        </p:txBody>
      </p:sp>
    </p:spTree>
    <p:extLst>
      <p:ext uri="{BB962C8B-B14F-4D97-AF65-F5344CB8AC3E}">
        <p14:creationId xmlns:p14="http://schemas.microsoft.com/office/powerpoint/2010/main" val="1249180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52806" y="456844"/>
            <a:ext cx="5083029" cy="3122336"/>
          </a:xfrm>
          <a:prstGeom prst="rect">
            <a:avLst/>
          </a:prstGeom>
        </p:spPr>
      </p:pic>
      <p:pic>
        <p:nvPicPr>
          <p:cNvPr id="8" name="Picture 7"/>
          <p:cNvPicPr>
            <a:picLocks noChangeAspect="1"/>
          </p:cNvPicPr>
          <p:nvPr/>
        </p:nvPicPr>
        <p:blipFill>
          <a:blip r:embed="rId3"/>
          <a:stretch>
            <a:fillRect/>
          </a:stretch>
        </p:blipFill>
        <p:spPr>
          <a:xfrm>
            <a:off x="792163" y="456844"/>
            <a:ext cx="4883150" cy="3122336"/>
          </a:xfrm>
          <a:prstGeom prst="rect">
            <a:avLst/>
          </a:prstGeom>
        </p:spPr>
      </p:pic>
      <p:pic>
        <p:nvPicPr>
          <p:cNvPr id="9" name="Picture 8"/>
          <p:cNvPicPr>
            <a:picLocks noChangeAspect="1"/>
          </p:cNvPicPr>
          <p:nvPr/>
        </p:nvPicPr>
        <p:blipFill>
          <a:blip r:embed="rId4"/>
          <a:stretch>
            <a:fillRect/>
          </a:stretch>
        </p:blipFill>
        <p:spPr>
          <a:xfrm>
            <a:off x="5952805" y="3678112"/>
            <a:ext cx="5083029" cy="3008880"/>
          </a:xfrm>
          <a:prstGeom prst="rect">
            <a:avLst/>
          </a:prstGeom>
        </p:spPr>
      </p:pic>
      <p:pic>
        <p:nvPicPr>
          <p:cNvPr id="17" name="Picture 16"/>
          <p:cNvPicPr>
            <a:picLocks noChangeAspect="1"/>
          </p:cNvPicPr>
          <p:nvPr/>
        </p:nvPicPr>
        <p:blipFill>
          <a:blip r:embed="rId5"/>
          <a:stretch>
            <a:fillRect/>
          </a:stretch>
        </p:blipFill>
        <p:spPr>
          <a:xfrm>
            <a:off x="792163" y="3678111"/>
            <a:ext cx="4883150" cy="3008881"/>
          </a:xfrm>
          <a:prstGeom prst="rect">
            <a:avLst/>
          </a:prstGeom>
        </p:spPr>
      </p:pic>
    </p:spTree>
    <p:extLst>
      <p:ext uri="{BB962C8B-B14F-4D97-AF65-F5344CB8AC3E}">
        <p14:creationId xmlns:p14="http://schemas.microsoft.com/office/powerpoint/2010/main" val="3626703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4220</TotalTime>
  <Words>686</Words>
  <Application>Microsoft Office PowerPoint</Application>
  <PresentationFormat>Widescreen</PresentationFormat>
  <Paragraphs>43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Woodland Public Schools</vt:lpstr>
      <vt:lpstr>PowerPoint Presentation</vt:lpstr>
      <vt:lpstr>PowerPoint Presentation</vt:lpstr>
      <vt:lpstr>PowerPoint Presentation</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Steen, Tegan</cp:lastModifiedBy>
  <cp:revision>60</cp:revision>
  <dcterms:created xsi:type="dcterms:W3CDTF">2016-04-19T23:51:26Z</dcterms:created>
  <dcterms:modified xsi:type="dcterms:W3CDTF">2016-06-22T21:34:54Z</dcterms:modified>
</cp:coreProperties>
</file>